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26"/>
  </p:notesMasterIdLst>
  <p:handoutMasterIdLst>
    <p:handoutMasterId r:id="rId27"/>
  </p:handoutMasterIdLst>
  <p:sldIdLst>
    <p:sldId id="256" r:id="rId5"/>
    <p:sldId id="310" r:id="rId6"/>
    <p:sldId id="283" r:id="rId7"/>
    <p:sldId id="262" r:id="rId8"/>
    <p:sldId id="331" r:id="rId9"/>
    <p:sldId id="301" r:id="rId10"/>
    <p:sldId id="272" r:id="rId11"/>
    <p:sldId id="308" r:id="rId12"/>
    <p:sldId id="303" r:id="rId13"/>
    <p:sldId id="304" r:id="rId14"/>
    <p:sldId id="307" r:id="rId15"/>
    <p:sldId id="259" r:id="rId16"/>
    <p:sldId id="270" r:id="rId17"/>
    <p:sldId id="312" r:id="rId18"/>
    <p:sldId id="313" r:id="rId19"/>
    <p:sldId id="257" r:id="rId20"/>
    <p:sldId id="315" r:id="rId21"/>
    <p:sldId id="323" r:id="rId22"/>
    <p:sldId id="318" r:id="rId23"/>
    <p:sldId id="266" r:id="rId24"/>
    <p:sldId id="324" r:id="rId25"/>
  </p:sldIdLst>
  <p:sldSz cx="9144000" cy="5143500" type="screen16x9"/>
  <p:notesSz cx="7010400" cy="9296400"/>
  <p:embeddedFontLst>
    <p:embeddedFont>
      <p:font typeface="Wingdings 2" panose="05020102010507070707" pitchFamily="18" charset="2"/>
      <p:regular r:id="rId28"/>
    </p:embeddedFont>
    <p:embeddedFont>
      <p:font typeface="Lato" panose="020B0604020202020204" charset="0"/>
      <p:regular r:id="rId29"/>
      <p:bold r:id="rId30"/>
      <p:italic r:id="rId31"/>
      <p:boldItalic r:id="rId32"/>
    </p:embeddedFont>
    <p:embeddedFont>
      <p:font typeface="Monotype Corsiva" panose="03010101010201010101" pitchFamily="66" charset="0"/>
      <p:italic r:id="rId33"/>
    </p:embeddedFont>
    <p:embeddedFont>
      <p:font typeface="Nirmala UI Semilight" panose="020B0402040204020203" pitchFamily="34" charset="0"/>
      <p:regular r:id="rId34"/>
    </p:embeddedFont>
    <p:embeddedFont>
      <p:font typeface="Raleway" panose="020B0604020202020204" charset="0"/>
      <p:regular r:id="rId35"/>
      <p:bold r:id="rId36"/>
      <p:italic r:id="rId37"/>
      <p:boldItalic r:id="rId38"/>
    </p:embeddedFont>
    <p:embeddedFont>
      <p:font typeface="Nirmala UI" panose="020B0502040204020203" pitchFamily="34" charset="0"/>
      <p:regular r:id="rId39"/>
      <p:bold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0" autoAdjust="0"/>
    <p:restoredTop sz="75426" autoAdjust="0"/>
  </p:normalViewPr>
  <p:slideViewPr>
    <p:cSldViewPr snapToGrid="0">
      <p:cViewPr varScale="1">
        <p:scale>
          <a:sx n="114" d="100"/>
          <a:sy n="114" d="100"/>
        </p:scale>
        <p:origin x="15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3.6565465374520489E-2"/>
          <c:y val="0.73072127630553729"/>
          <c:w val="0.94852998637410657"/>
          <c:h val="0.2316892168180333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PPHS Title 1 Budget</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PPHS Title 1 2021/2022 Budget</a:t>
            </a:r>
          </a:p>
        </c:rich>
      </c:tx>
      <c:layout>
        <c:manualLayout>
          <c:xMode val="edge"/>
          <c:yMode val="edge"/>
          <c:x val="0.14581519051254363"/>
          <c:y val="2.79645752687461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0A-410D-85E7-3FE32700D2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0A-410D-85E7-3FE32700D2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0A-410D-85E7-3FE32700D2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0A-410D-85E7-3FE32700D23B}"/>
              </c:ext>
            </c:extLst>
          </c:dPt>
          <c:cat>
            <c:strRef>
              <c:f>Sheet1!$A$2:$A$5</c:f>
              <c:strCache>
                <c:ptCount val="4"/>
                <c:pt idx="0">
                  <c:v>Full-time personnel</c:v>
                </c:pt>
                <c:pt idx="1">
                  <c:v>Curriculum development</c:v>
                </c:pt>
                <c:pt idx="2">
                  <c:v>Instructional Resources</c:v>
                </c:pt>
                <c:pt idx="3">
                  <c:v>Family engagement</c:v>
                </c:pt>
              </c:strCache>
            </c:strRef>
          </c:cat>
          <c:val>
            <c:numRef>
              <c:f>Sheet1!$B$2:$B$5</c:f>
              <c:numCache>
                <c:formatCode>General</c:formatCode>
                <c:ptCount val="4"/>
                <c:pt idx="0" formatCode="#,##0.00">
                  <c:v>238008.68</c:v>
                </c:pt>
                <c:pt idx="1">
                  <c:v>718.2</c:v>
                </c:pt>
                <c:pt idx="2" formatCode="#,##0.00">
                  <c:v>6553.12</c:v>
                </c:pt>
                <c:pt idx="3" formatCode="#,##0">
                  <c:v>4868</c:v>
                </c:pt>
              </c:numCache>
            </c:numRef>
          </c:val>
          <c:extLst>
            <c:ext xmlns:c16="http://schemas.microsoft.com/office/drawing/2014/chart" uri="{C3380CC4-5D6E-409C-BE32-E72D297353CC}">
              <c16:uniqueId val="{00000008-6B0A-410D-85E7-3FE32700D23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8/26/2021</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When you follow the link </a:t>
            </a:r>
            <a:r>
              <a:rPr lang="en-US" dirty="0" err="1"/>
              <a:t>EduDataPortal</a:t>
            </a:r>
            <a:r>
              <a:rPr lang="en-US" dirty="0"/>
              <a:t> select Pinellas County and search by school. </a:t>
            </a:r>
          </a:p>
          <a:p>
            <a:endParaRPr lang="en-US" dirty="0"/>
          </a:p>
        </p:txBody>
      </p:sp>
    </p:spTree>
    <p:extLst>
      <p:ext uri="{BB962C8B-B14F-4D97-AF65-F5344CB8AC3E}">
        <p14:creationId xmlns:p14="http://schemas.microsoft.com/office/powerpoint/2010/main" val="187832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All curriculum, instruction and assessments are based on student-centered expectations. </a:t>
            </a:r>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17</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57: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57: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dirty="0"/>
          </a:p>
        </p:txBody>
      </p:sp>
    </p:spTree>
    <p:extLst>
      <p:ext uri="{BB962C8B-B14F-4D97-AF65-F5344CB8AC3E}">
        <p14:creationId xmlns:p14="http://schemas.microsoft.com/office/powerpoint/2010/main" val="23559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extra academic support and learning opportunities.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Use additional slides if necessary.  This is where you want to really highlight Title I funding and how it positively impacts your scholars! </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p:txBody>
      </p:sp>
    </p:spTree>
    <p:extLst>
      <p:ext uri="{BB962C8B-B14F-4D97-AF65-F5344CB8AC3E}">
        <p14:creationId xmlns:p14="http://schemas.microsoft.com/office/powerpoint/2010/main" val="158329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6</a:t>
            </a:fld>
            <a:endParaRPr lang="en-US"/>
          </a:p>
        </p:txBody>
      </p:sp>
    </p:spTree>
    <p:extLst>
      <p:ext uri="{BB962C8B-B14F-4D97-AF65-F5344CB8AC3E}">
        <p14:creationId xmlns:p14="http://schemas.microsoft.com/office/powerpoint/2010/main" val="116956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 our front Guidance office and on the webpage.</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endParaRPr lang="en-US" dirty="0"/>
          </a:p>
        </p:txBody>
      </p:sp>
    </p:spTree>
    <p:extLst>
      <p:ext uri="{BB962C8B-B14F-4D97-AF65-F5344CB8AC3E}">
        <p14:creationId xmlns:p14="http://schemas.microsoft.com/office/powerpoint/2010/main" val="130086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00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6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pixabay.com/illustrations/stamp-save-the-date-red-memory-3047232/"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edudata.fldoe.or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www.pcsb.org/Page/418" TargetMode="External"/><Relationship Id="rId3" Type="http://schemas.openxmlformats.org/officeDocument/2006/relationships/hyperlink" Target="mailto:dodgeam@pcsb.org" TargetMode="External"/><Relationship Id="rId7" Type="http://schemas.openxmlformats.org/officeDocument/2006/relationships/hyperlink" Target="https://www.pcsb.org/Page/26534" TargetMode="Externa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hyperlink" Target="mailto:simmonskeo@pcsb.org"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pcsb.org/pp-h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90054" y="2811216"/>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561234" y="387654"/>
            <a:ext cx="5582516" cy="1569660"/>
          </a:xfrm>
          <a:prstGeom prst="rect">
            <a:avLst/>
          </a:prstGeom>
        </p:spPr>
        <p:txBody>
          <a:bodyPr wrap="square">
            <a:spAutoFit/>
          </a:bodyPr>
          <a:lstStyle/>
          <a:p>
            <a:pPr algn="ctr"/>
            <a:r>
              <a:rPr lang="en-US" sz="3200" b="1" dirty="0">
                <a:ln w="9525" cap="flat" cmpd="sng" algn="ctr">
                  <a:solidFill>
                    <a:srgbClr val="3366FF"/>
                  </a:solidFill>
                  <a:prstDash val="solid"/>
                  <a:round/>
                </a:ln>
                <a:solidFill>
                  <a:srgbClr val="FF0000"/>
                </a:solidFill>
                <a:effectLst>
                  <a:outerShdw dist="35941" dir="2700000" algn="ctr">
                    <a:srgbClr val="C0C0C0"/>
                  </a:outerShdw>
                </a:effectLst>
                <a:latin typeface="Times New Roman" panose="02020603050405020304" pitchFamily="18" charset="0"/>
                <a:ea typeface="Times New Roman" panose="02020603050405020304" pitchFamily="18" charset="0"/>
              </a:rPr>
              <a:t>PINELLAS PARK HIGH SCHOOL</a:t>
            </a:r>
          </a:p>
          <a:p>
            <a:pPr algn="ctr"/>
            <a:r>
              <a:rPr lang="en-US" sz="3200" b="1" dirty="0">
                <a:ln w="9525" cap="flat" cmpd="sng" algn="ctr">
                  <a:solidFill>
                    <a:srgbClr val="3366FF"/>
                  </a:solidFill>
                  <a:prstDash val="solid"/>
                  <a:round/>
                </a:ln>
                <a:solidFill>
                  <a:srgbClr val="FF0000"/>
                </a:solidFill>
                <a:effectLst>
                  <a:outerShdw dist="35941" dir="2700000" algn="ctr">
                    <a:srgbClr val="C0C0C0"/>
                  </a:outerShdw>
                </a:effectLst>
                <a:latin typeface="Times New Roman" panose="02020603050405020304" pitchFamily="18" charset="0"/>
                <a:ea typeface="Nirmala UI Semilight" panose="020B0402040204020203" pitchFamily="34" charset="0"/>
                <a:cs typeface="Nirmala UI Semilight" panose="020B0402040204020203" pitchFamily="34" charset="0"/>
              </a:rPr>
              <a:t>August 24, 2021</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32163" y="358388"/>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893625" y="1200150"/>
            <a:ext cx="3136800" cy="2640732"/>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219456" y="1200150"/>
            <a:ext cx="3136800" cy="2335530"/>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10" name="Star: 5 Points 9">
            <a:extLst>
              <a:ext uri="{FF2B5EF4-FFF2-40B4-BE49-F238E27FC236}">
                <a16:creationId xmlns:a16="http://schemas.microsoft.com/office/drawing/2014/main" id="{05C2EFEC-C6D0-429C-89F7-88B4A7939B84}"/>
              </a:ext>
            </a:extLst>
          </p:cNvPr>
          <p:cNvSpPr/>
          <p:nvPr/>
        </p:nvSpPr>
        <p:spPr>
          <a:xfrm>
            <a:off x="4416734" y="3362699"/>
            <a:ext cx="665018" cy="6511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4D5C6B-BE56-48D5-AE56-3A31682F7E51}"/>
              </a:ext>
            </a:extLst>
          </p:cNvPr>
          <p:cNvSpPr txBox="1"/>
          <p:nvPr/>
        </p:nvSpPr>
        <p:spPr>
          <a:xfrm>
            <a:off x="5081752" y="3840882"/>
            <a:ext cx="3359727" cy="1169551"/>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participation!</a:t>
            </a:r>
          </a:p>
          <a:p>
            <a:endParaRPr lang="en-US" dirty="0"/>
          </a:p>
        </p:txBody>
      </p:sp>
    </p:spTree>
    <p:extLst>
      <p:ext uri="{BB962C8B-B14F-4D97-AF65-F5344CB8AC3E}">
        <p14:creationId xmlns:p14="http://schemas.microsoft.com/office/powerpoint/2010/main" val="23096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738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285751"/>
            <a:ext cx="7772400" cy="5905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600" dirty="0">
              <a:solidFill>
                <a:schemeClr val="accent2"/>
              </a:solidFill>
            </a:endParaRPr>
          </a:p>
          <a:p>
            <a:pPr marL="0" lvl="0" indent="0" algn="ctr" rtl="0">
              <a:spcBef>
                <a:spcPts val="0"/>
              </a:spcBef>
              <a:spcAft>
                <a:spcPts val="0"/>
              </a:spcAft>
              <a:buNone/>
            </a:pPr>
            <a:r>
              <a:rPr lang="en-US" sz="3600" dirty="0"/>
              <a:t>We want YOU!</a:t>
            </a:r>
            <a:endParaRPr sz="3600" dirty="0"/>
          </a:p>
        </p:txBody>
      </p:sp>
      <p:sp>
        <p:nvSpPr>
          <p:cNvPr id="112" name="Google Shape;112;p15"/>
          <p:cNvSpPr txBox="1">
            <a:spLocks noGrp="1"/>
          </p:cNvSpPr>
          <p:nvPr>
            <p:ph type="subTitle" idx="1"/>
          </p:nvPr>
        </p:nvSpPr>
        <p:spPr>
          <a:xfrm>
            <a:off x="685800" y="732320"/>
            <a:ext cx="7772400" cy="8107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School Advisory Council (SAC)</a:t>
            </a:r>
          </a:p>
          <a:p>
            <a:pPr marL="0" lvl="0" indent="0" algn="ctr" rtl="0">
              <a:spcBef>
                <a:spcPts val="0"/>
              </a:spcBef>
              <a:spcAft>
                <a:spcPts val="0"/>
              </a:spcAft>
              <a:buNone/>
            </a:pPr>
            <a:r>
              <a:rPr lang="en-US" sz="2000" dirty="0"/>
              <a:t>Parent Advisory Council (PAC)</a:t>
            </a:r>
            <a:endParaRPr sz="2000"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5" name="Text Placeholder 2">
            <a:extLst>
              <a:ext uri="{FF2B5EF4-FFF2-40B4-BE49-F238E27FC236}">
                <a16:creationId xmlns:a16="http://schemas.microsoft.com/office/drawing/2014/main" id="{B7416B4F-DBC5-42F5-ABCC-8F3A4D755AED}"/>
              </a:ext>
            </a:extLst>
          </p:cNvPr>
          <p:cNvSpPr txBox="1">
            <a:spLocks/>
          </p:cNvSpPr>
          <p:nvPr/>
        </p:nvSpPr>
        <p:spPr>
          <a:xfrm>
            <a:off x="400050" y="1543052"/>
            <a:ext cx="8401050" cy="22193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1pPr>
            <a:lvl2pPr marL="914400" marR="0" lvl="1"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2pPr>
            <a:lvl3pPr marL="1371600" marR="0" lvl="2"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3pPr>
            <a:lvl4pPr marL="1828800" marR="0" lvl="3"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4pPr>
            <a:lvl5pPr marL="2286000" marR="0" lvl="4"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5pPr>
            <a:lvl6pPr marL="2743200" marR="0" lvl="5"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6pPr>
            <a:lvl7pPr marL="3200400" marR="0" lvl="6"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7pPr>
            <a:lvl8pPr marL="3657600" marR="0" lvl="7"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8pPr>
            <a:lvl9pPr marL="4114800" marR="0" lvl="8"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9pPr>
          </a:lstStyle>
          <a:p>
            <a:pPr algn="l">
              <a:buFont typeface="Arial" panose="020B0604020202020204" pitchFamily="34" charset="0"/>
              <a:buChar char="•"/>
              <a:defRPr/>
            </a:pPr>
            <a:r>
              <a:rPr lang="en-US" sz="18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this plan is in the Title I School &amp; Family Partnership Overview. </a:t>
            </a:r>
          </a:p>
          <a:p>
            <a:pPr algn="l">
              <a:buFont typeface="Arial" panose="020B0604020202020204" pitchFamily="34" charset="0"/>
              <a:buChar char="•"/>
              <a:defRPr/>
            </a:pPr>
            <a:r>
              <a:rPr lang="en-US" sz="18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18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extLst>
                    <a:ext uri="{A12FA001-AC4F-418D-AE19-62706E023703}">
                      <ahyp:hlinkClr xmlns="" xmlns:ahyp="http://schemas.microsoft.com/office/drawing/2018/hyperlinkcolor" val="tx"/>
                    </a:ext>
                  </a:extLst>
                </a:hlinkClick>
              </a:rPr>
              <a:t>www.pcsb.org/titleone</a:t>
            </a:r>
            <a:endParaRPr lang="en-US" sz="18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l">
              <a:buFont typeface="Arial" panose="020B0604020202020204" pitchFamily="34" charset="0"/>
              <a:buChar char="•"/>
              <a:defRPr/>
            </a:pPr>
            <a:r>
              <a:rPr lang="en-US" sz="18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PAC is responsible for reviewing and revising the District PFEP; SAC is responsible for reviewing schoolwide plans.  </a:t>
            </a:r>
          </a:p>
          <a:p>
            <a:pPr algn="l">
              <a:buFont typeface="Arial" panose="020B0604020202020204" pitchFamily="34" charset="0"/>
              <a:buChar char="•"/>
              <a:defRPr/>
            </a:pPr>
            <a:r>
              <a:rPr lang="en-US" sz="18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If you are interested in representing our school please notify, Brett Patterson.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0" name="Google Shape;220;p26"/>
          <p:cNvSpPr txBox="1">
            <a:spLocks noGrp="1"/>
          </p:cNvSpPr>
          <p:nvPr>
            <p:ph type="ctrTitle" idx="4294967295"/>
          </p:nvPr>
        </p:nvSpPr>
        <p:spPr>
          <a:xfrm>
            <a:off x="940350" y="2160788"/>
            <a:ext cx="6444600" cy="822000"/>
          </a:xfrm>
          <a:prstGeom prst="rect">
            <a:avLst/>
          </a:prstGeom>
        </p:spPr>
        <p:txBody>
          <a:bodyPr spcFirstLastPara="1" wrap="square" lIns="91425" tIns="91425" rIns="91425" bIns="91425" anchor="b" anchorCtr="0">
            <a:noAutofit/>
          </a:bodyPr>
          <a:lstStyle/>
          <a:p>
            <a:pPr lvl="0"/>
            <a:r>
              <a:rPr lang="en-US" altLang="en-US" sz="4000" dirty="0">
                <a:solidFill>
                  <a:schemeClr val="tx1"/>
                </a:solidFill>
              </a:rPr>
              <a:t>Working Together for Student Success</a:t>
            </a:r>
            <a:endParaRPr sz="4000" b="1" dirty="0">
              <a:solidFill>
                <a:schemeClr val="tx1"/>
              </a:solidFill>
              <a:latin typeface="Lato"/>
              <a:ea typeface="Lato"/>
              <a:cs typeface="Lato"/>
              <a:sym typeface="Lato"/>
            </a:endParaRPr>
          </a:p>
        </p:txBody>
      </p:sp>
      <p:sp>
        <p:nvSpPr>
          <p:cNvPr id="221" name="Google Shape;221;p26"/>
          <p:cNvSpPr txBox="1">
            <a:spLocks noGrp="1"/>
          </p:cNvSpPr>
          <p:nvPr>
            <p:ph type="subTitle" idx="4294967295"/>
          </p:nvPr>
        </p:nvSpPr>
        <p:spPr>
          <a:xfrm>
            <a:off x="940350" y="3011511"/>
            <a:ext cx="6444600" cy="1436663"/>
          </a:xfrm>
          <a:prstGeom prst="rect">
            <a:avLst/>
          </a:prstGeom>
        </p:spPr>
        <p:txBody>
          <a:bodyPr spcFirstLastPara="1" wrap="square" lIns="91425" tIns="91425" rIns="91425" bIns="91425" anchor="t" anchorCtr="0">
            <a:noAutofit/>
          </a:bodyPr>
          <a:lstStyle/>
          <a:p>
            <a:pPr marL="0" indent="0">
              <a:lnSpc>
                <a:spcPct val="90000"/>
              </a:lnSpc>
              <a:buNone/>
            </a:pPr>
            <a:r>
              <a:rPr lang="en-US" altLang="en-US" dirty="0">
                <a:solidFill>
                  <a:schemeClr val="accent1"/>
                </a:solidFill>
                <a:latin typeface="Nirmala UI Semilight" panose="020B0402040204020203" pitchFamily="34" charset="0"/>
                <a:ea typeface="Nirmala UI Semilight" panose="020B0402040204020203" pitchFamily="34" charset="0"/>
                <a:cs typeface="Nirmala UI Semilight" panose="020B0402040204020203" pitchFamily="34" charset="0"/>
              </a:rPr>
              <a:t>Please join us…Pinellas Park High School’s SAC meetings occur at 6:00pm on the 3</a:t>
            </a:r>
            <a:r>
              <a:rPr lang="en-US" altLang="en-US" baseline="30000" dirty="0">
                <a:solidFill>
                  <a:schemeClr val="accent1"/>
                </a:solidFill>
                <a:latin typeface="Nirmala UI Semilight" panose="020B0402040204020203" pitchFamily="34" charset="0"/>
                <a:ea typeface="Nirmala UI Semilight" panose="020B0402040204020203" pitchFamily="34" charset="0"/>
                <a:cs typeface="Nirmala UI Semilight" panose="020B0402040204020203" pitchFamily="34" charset="0"/>
              </a:rPr>
              <a:t>rd</a:t>
            </a:r>
            <a:r>
              <a:rPr lang="en-US" altLang="en-US" dirty="0">
                <a:solidFill>
                  <a:schemeClr val="accent1"/>
                </a:solidFill>
                <a:latin typeface="Nirmala UI Semilight" panose="020B0402040204020203" pitchFamily="34" charset="0"/>
                <a:ea typeface="Nirmala UI Semilight" panose="020B0402040204020203" pitchFamily="34" charset="0"/>
                <a:cs typeface="Nirmala UI Semilight" panose="020B0402040204020203" pitchFamily="34" charset="0"/>
              </a:rPr>
              <a:t> Tuesday each month.</a:t>
            </a:r>
          </a:p>
          <a:p>
            <a:pPr>
              <a:lnSpc>
                <a:spcPct val="90000"/>
              </a:lnSpc>
            </a:pPr>
            <a:endPar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lgn="l" rtl="0">
              <a:spcBef>
                <a:spcPts val="600"/>
              </a:spcBef>
              <a:spcAft>
                <a:spcPts val="0"/>
              </a:spcAft>
              <a:buNone/>
            </a:pPr>
            <a:endParaRPr sz="2400" dirty="0">
              <a:solidFill>
                <a:schemeClr val="lt1"/>
              </a:solidFill>
            </a:endParaRPr>
          </a:p>
        </p:txBody>
      </p:sp>
      <p:sp>
        <p:nvSpPr>
          <p:cNvPr id="222" name="Google Shape;222;p26"/>
          <p:cNvSpPr/>
          <p:nvPr/>
        </p:nvSpPr>
        <p:spPr>
          <a:xfrm>
            <a:off x="0" y="2008388"/>
            <a:ext cx="940500" cy="668700"/>
          </a:xfrm>
          <a:prstGeom prst="rightArrow">
            <a:avLst>
              <a:gd name="adj1" fmla="val 61815"/>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6" name="Picture 5">
            <a:extLst>
              <a:ext uri="{FF2B5EF4-FFF2-40B4-BE49-F238E27FC236}">
                <a16:creationId xmlns:a16="http://schemas.microsoft.com/office/drawing/2014/main" id="{A016998D-D089-4E2C-99D2-513C6BA2392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4484">
            <a:off x="6841625" y="891621"/>
            <a:ext cx="1556060" cy="15560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p:txBody>
          <a:bodyPr/>
          <a:lstStyle/>
          <a:p>
            <a:r>
              <a:rPr lang="en-US" dirty="0">
                <a:solidFill>
                  <a:schemeClr val="tx1">
                    <a:lumMod val="75000"/>
                  </a:schemeClr>
                </a:solidFill>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p:txBody>
          <a:bodyPr/>
          <a:lstStyle/>
          <a:p>
            <a:pPr marL="301943" lvl="1" indent="0">
              <a:buNone/>
            </a:pPr>
            <a:r>
              <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sz="1400" dirty="0">
                <a:hlinkClick r:id="rId2"/>
              </a:rPr>
              <a:t>https://edudata.fldoe.org/</a:t>
            </a: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a:p>
            <a:endParaRPr lang="en-US" dirty="0"/>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55781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498-C89F-4B40-951E-FAC4505E71BA}"/>
              </a:ext>
            </a:extLst>
          </p:cNvPr>
          <p:cNvSpPr>
            <a:spLocks noGrp="1"/>
          </p:cNvSpPr>
          <p:nvPr>
            <p:ph type="title"/>
          </p:nvPr>
        </p:nvSpPr>
        <p:spPr/>
        <p:txBody>
          <a:bodyPr/>
          <a:lstStyle/>
          <a:p>
            <a:r>
              <a:rPr lang="en-US" sz="1800" dirty="0">
                <a:solidFill>
                  <a:srgbClr val="201F1E"/>
                </a:solidFill>
                <a:latin typeface="Calibri" panose="020F0502020204030204" pitchFamily="34" charset="0"/>
              </a:rPr>
              <a:t>Visit to find district and school grades, </a:t>
            </a:r>
            <a:r>
              <a:rPr lang="en-US" sz="1800" dirty="0" err="1">
                <a:solidFill>
                  <a:srgbClr val="0070C0"/>
                </a:solidFill>
                <a:latin typeface="Calibri" panose="020F0502020204030204" pitchFamily="34" charset="0"/>
              </a:rPr>
              <a:t>EduData</a:t>
            </a:r>
            <a:r>
              <a:rPr lang="en-US" sz="1800" dirty="0">
                <a:solidFill>
                  <a:srgbClr val="0070C0"/>
                </a:solidFill>
                <a:latin typeface="Calibri" panose="020F0502020204030204" pitchFamily="34" charset="0"/>
              </a:rPr>
              <a:t> Portal</a:t>
            </a:r>
            <a:endParaRPr lang="en-US" sz="1800" dirty="0"/>
          </a:p>
        </p:txBody>
      </p:sp>
      <p:sp>
        <p:nvSpPr>
          <p:cNvPr id="4" name="Slide Number Placeholder 3">
            <a:extLst>
              <a:ext uri="{FF2B5EF4-FFF2-40B4-BE49-F238E27FC236}">
                <a16:creationId xmlns:a16="http://schemas.microsoft.com/office/drawing/2014/main" id="{A8AF0C72-7D9B-4E79-9947-022F8D6526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5" name="Picture 4">
            <a:extLst>
              <a:ext uri="{FF2B5EF4-FFF2-40B4-BE49-F238E27FC236}">
                <a16:creationId xmlns:a16="http://schemas.microsoft.com/office/drawing/2014/main" id="{DD9A89EC-AB3D-4719-B125-D2A95C1C5F48}"/>
              </a:ext>
            </a:extLst>
          </p:cNvPr>
          <p:cNvPicPr>
            <a:picLocks noChangeAspect="1"/>
          </p:cNvPicPr>
          <p:nvPr/>
        </p:nvPicPr>
        <p:blipFill>
          <a:blip r:embed="rId3"/>
          <a:stretch>
            <a:fillRect/>
          </a:stretch>
        </p:blipFill>
        <p:spPr>
          <a:xfrm>
            <a:off x="1087581" y="1419617"/>
            <a:ext cx="6735213" cy="3277316"/>
          </a:xfrm>
          <a:prstGeom prst="rect">
            <a:avLst/>
          </a:prstGeom>
        </p:spPr>
      </p:pic>
    </p:spTree>
    <p:extLst>
      <p:ext uri="{BB962C8B-B14F-4D97-AF65-F5344CB8AC3E}">
        <p14:creationId xmlns:p14="http://schemas.microsoft.com/office/powerpoint/2010/main" val="405314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700" y="434588"/>
            <a:ext cx="7628100" cy="857400"/>
          </a:xfrm>
          <a:prstGeom prst="rect">
            <a:avLst/>
          </a:prstGeom>
        </p:spPr>
        <p:txBody>
          <a:bodyPr spcFirstLastPara="1" wrap="square" lIns="91425" tIns="91425" rIns="91425" bIns="91425" anchor="b" anchorCtr="0">
            <a:noAutofit/>
          </a:bodyPr>
          <a:lstStyle/>
          <a:p>
            <a:pPr lvl="0"/>
            <a:r>
              <a:rPr lang="en-US" dirty="0">
                <a:solidFill>
                  <a:schemeClr val="tx1">
                    <a:lumMod val="75000"/>
                  </a:schemeClr>
                </a:solidFill>
              </a:rPr>
              <a:t>Florida Standards</a:t>
            </a:r>
            <a:endParaRPr dirty="0">
              <a:solidFill>
                <a:schemeClr val="tx1">
                  <a:lumMod val="75000"/>
                </a:schemeClr>
              </a:solidFill>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7" name="Picture 2" descr="FL DOE Logo">
            <a:extLst>
              <a:ext uri="{FF2B5EF4-FFF2-40B4-BE49-F238E27FC236}">
                <a16:creationId xmlns:a16="http://schemas.microsoft.com/office/drawing/2014/main" id="{3E9CC5EE-7C84-400D-835A-FE11E76D328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7981" y="4154555"/>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F90F19F-24A5-4B2E-BB97-1E331F5EF2EE}"/>
              </a:ext>
            </a:extLst>
          </p:cNvPr>
          <p:cNvSpPr/>
          <p:nvPr/>
        </p:nvSpPr>
        <p:spPr>
          <a:xfrm>
            <a:off x="1336963" y="1551842"/>
            <a:ext cx="6179127" cy="2308324"/>
          </a:xfrm>
          <a:prstGeom prst="rect">
            <a:avLst/>
          </a:prstGeom>
        </p:spPr>
        <p:txBody>
          <a:bodyPr wrap="square">
            <a:spAutoFit/>
          </a:bodyPr>
          <a:lstStyle/>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Florida’s academic content standards establish high expectations for all students.</a:t>
            </a:r>
          </a:p>
          <a:p>
            <a:pPr lvl="1"/>
            <a:endPar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 Standards identify what your child needs to know and be able to do in all content areas. You may read more information by visiting </a:t>
            </a:r>
            <a:r>
              <a:rPr lang="en-US" sz="1600" dirty="0">
                <a:solidFill>
                  <a:srgbClr val="0070C0"/>
                </a:solidFill>
                <a:latin typeface="Nirmala UI" panose="020B0502040204020203" pitchFamily="34" charset="0"/>
                <a:ea typeface="Nirmala UI" panose="020B0502040204020203" pitchFamily="34" charset="0"/>
                <a:cs typeface="Nirmala UI" panose="020B0502040204020203" pitchFamily="34" charset="0"/>
              </a:rPr>
              <a:t>fldoe.org/academic/standards/.</a:t>
            </a:r>
          </a:p>
          <a:p>
            <a:pPr lvl="1"/>
            <a:endParaRPr lang="en-US" sz="16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Also, your child’s teacher will be able to explain the standards for your child’s grade level.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607126" y="1987338"/>
            <a:ext cx="5795029" cy="2210468"/>
          </a:xfrm>
        </p:spPr>
        <p:txBody>
          <a:bodyPr>
            <a:normAutofit fontScale="92500"/>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dirty="0">
                <a:hlinkClick r:id="rId3"/>
              </a:rPr>
              <a:t>http://www.fldoe.org/standardsreview/</a:t>
            </a:r>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3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198418" y="1281545"/>
            <a:ext cx="1909718"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i="0" dirty="0">
                <a:solidFill>
                  <a:schemeClr val="tx1"/>
                </a:solidFill>
              </a:rPr>
              <a:t>Next Steps</a:t>
            </a:r>
            <a:endParaRPr i="0" dirty="0">
              <a:solidFill>
                <a:schemeClr val="tx1"/>
              </a:solidFill>
            </a:endParaRPr>
          </a:p>
        </p:txBody>
      </p:sp>
      <p:sp>
        <p:nvSpPr>
          <p:cNvPr id="255" name="Google Shape;255;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20" name="Google Shape;1070;p43">
            <a:extLst>
              <a:ext uri="{FF2B5EF4-FFF2-40B4-BE49-F238E27FC236}">
                <a16:creationId xmlns:a16="http://schemas.microsoft.com/office/drawing/2014/main" id="{B19B9273-42A9-480F-BBA0-E33695559D88}"/>
              </a:ext>
            </a:extLst>
          </p:cNvPr>
          <p:cNvGrpSpPr/>
          <p:nvPr/>
        </p:nvGrpSpPr>
        <p:grpSpPr>
          <a:xfrm>
            <a:off x="3108136" y="1248037"/>
            <a:ext cx="3636818" cy="2837006"/>
            <a:chOff x="557511" y="3212204"/>
            <a:chExt cx="719836" cy="722871"/>
          </a:xfrm>
        </p:grpSpPr>
        <p:sp>
          <p:nvSpPr>
            <p:cNvPr id="21" name="Google Shape;1071;p43">
              <a:extLst>
                <a:ext uri="{FF2B5EF4-FFF2-40B4-BE49-F238E27FC236}">
                  <a16:creationId xmlns:a16="http://schemas.microsoft.com/office/drawing/2014/main" id="{1709AA47-AE33-451B-91EC-600B03F6E737}"/>
                </a:ext>
              </a:extLst>
            </p:cNvPr>
            <p:cNvSpPr/>
            <p:nvPr/>
          </p:nvSpPr>
          <p:spPr>
            <a:xfrm>
              <a:off x="557511" y="3212204"/>
              <a:ext cx="445612" cy="361436"/>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We </a:t>
              </a:r>
              <a:r>
                <a:rPr lang="en-US" sz="1400" b="0" i="0" u="none" strike="noStrike" cap="none"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encourage you to…</a:t>
              </a:r>
              <a:endParaRPr sz="1400" b="0" i="0" u="none" strike="noStrike" cap="none"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p:txBody>
        </p:sp>
        <p:sp>
          <p:nvSpPr>
            <p:cNvPr id="22" name="Google Shape;1072;p43">
              <a:extLst>
                <a:ext uri="{FF2B5EF4-FFF2-40B4-BE49-F238E27FC236}">
                  <a16:creationId xmlns:a16="http://schemas.microsoft.com/office/drawing/2014/main" id="{CEDB384A-EE68-4BA8-BF03-E2F22FB4CEF6}"/>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73;p43">
              <a:extLst>
                <a:ext uri="{FF2B5EF4-FFF2-40B4-BE49-F238E27FC236}">
                  <a16:creationId xmlns:a16="http://schemas.microsoft.com/office/drawing/2014/main" id="{C0790EFB-BE34-4EFD-A473-8C52120843F8}"/>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400" b="0" i="0" u="none" strike="noStrike" cap="none" dirty="0">
                <a:solidFill>
                  <a:schemeClr val="dk1"/>
                </a:solidFill>
                <a:latin typeface="Calibri"/>
                <a:ea typeface="Calibri"/>
                <a:cs typeface="Calibri"/>
                <a:sym typeface="Calibri"/>
              </a:endParaRPr>
            </a:p>
            <a:p>
              <a:pPr>
                <a:buClr>
                  <a:schemeClr val="dk1"/>
                </a:buClr>
                <a:buSzPts val="1400"/>
              </a:pPr>
              <a:endPar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dk1"/>
                </a:buClr>
                <a:buSzPts val="1400"/>
              </a:pPr>
              <a:r>
                <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 staff </a:t>
              </a:r>
            </a:p>
            <a:p>
              <a:pPr>
                <a:buClr>
                  <a:schemeClr val="dk1"/>
                </a:buClr>
                <a:buSzPts val="1400"/>
              </a:pPr>
              <a:r>
                <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regularly</a:t>
              </a:r>
            </a:p>
            <a:p>
              <a:pPr marL="0" marR="0" lvl="0" indent="0" algn="l" rtl="0">
                <a:lnSpc>
                  <a:spcPct val="100000"/>
                </a:lnSpc>
                <a:spcBef>
                  <a:spcPts val="0"/>
                </a:spcBef>
                <a:spcAft>
                  <a:spcPts val="0"/>
                </a:spcAft>
                <a:buClr>
                  <a:schemeClr val="dk1"/>
                </a:buClr>
                <a:buSzPts val="1400"/>
                <a:buFont typeface="Calibri"/>
                <a:buNone/>
              </a:pPr>
              <a:endParaRPr lang="en-US" dirty="0">
                <a:solidFill>
                  <a:schemeClr val="dk1"/>
                </a:solidFill>
                <a:latin typeface="Calibri"/>
                <a:ea typeface="Calibri"/>
                <a:cs typeface="Calibri"/>
                <a:sym typeface="Calibri"/>
              </a:endParaRPr>
            </a:p>
          </p:txBody>
        </p:sp>
        <p:sp>
          <p:nvSpPr>
            <p:cNvPr id="24" name="Google Shape;1074;p43">
              <a:extLst>
                <a:ext uri="{FF2B5EF4-FFF2-40B4-BE49-F238E27FC236}">
                  <a16:creationId xmlns:a16="http://schemas.microsoft.com/office/drawing/2014/main" id="{C5A2D65A-F940-4156-AE9D-373D718809F6}"/>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2" name="Rectangle 11">
            <a:extLst>
              <a:ext uri="{FF2B5EF4-FFF2-40B4-BE49-F238E27FC236}">
                <a16:creationId xmlns:a16="http://schemas.microsoft.com/office/drawing/2014/main" id="{4A21579B-2C44-44C5-9637-CF99C5502B59}"/>
              </a:ext>
            </a:extLst>
          </p:cNvPr>
          <p:cNvSpPr/>
          <p:nvPr/>
        </p:nvSpPr>
        <p:spPr>
          <a:xfrm>
            <a:off x="5343277" y="1281545"/>
            <a:ext cx="1512241" cy="1384995"/>
          </a:xfrm>
          <a:prstGeom prst="rect">
            <a:avLst/>
          </a:prstGeom>
        </p:spPr>
        <p:txBody>
          <a:bodyPr wrap="square">
            <a:spAutoFit/>
          </a:bodyPr>
          <a:lstStyle/>
          <a:p>
            <a:pPr lvl="0">
              <a:buClr>
                <a:schemeClr val="dk1"/>
              </a:buClr>
              <a:buSzPts val="1400"/>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Review the Compact throughout the year as it relates to your child(</a:t>
            </a:r>
            <a:r>
              <a:rPr lang="en-US" dirty="0" err="1">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ren</a:t>
            </a: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)’s goals</a:t>
            </a:r>
            <a:endParaRPr lang="en-US" dirty="0">
              <a:solidFill>
                <a:schemeClr val="tx2">
                  <a:lumMod val="10000"/>
                </a:schemeClr>
              </a:solidFill>
              <a:latin typeface="Calibri"/>
              <a:ea typeface="Calibri"/>
              <a:cs typeface="Calibri"/>
              <a:sym typeface="Calibri"/>
            </a:endParaRPr>
          </a:p>
        </p:txBody>
      </p:sp>
      <p:sp>
        <p:nvSpPr>
          <p:cNvPr id="13" name="Rectangle 12">
            <a:extLst>
              <a:ext uri="{FF2B5EF4-FFF2-40B4-BE49-F238E27FC236}">
                <a16:creationId xmlns:a16="http://schemas.microsoft.com/office/drawing/2014/main" id="{A1154D71-E305-4999-B419-6E8D5FDD5B16}"/>
              </a:ext>
            </a:extLst>
          </p:cNvPr>
          <p:cNvSpPr/>
          <p:nvPr/>
        </p:nvSpPr>
        <p:spPr>
          <a:xfrm>
            <a:off x="5209317" y="2940053"/>
            <a:ext cx="1489364" cy="1169551"/>
          </a:xfrm>
          <a:prstGeom prst="rect">
            <a:avLst/>
          </a:prstGeom>
        </p:spPr>
        <p:txBody>
          <a:bodyPr wrap="square">
            <a:spAutoFit/>
          </a:bodyPr>
          <a:lstStyle/>
          <a:p>
            <a:pPr>
              <a:buClr>
                <a:schemeClr val="dk1"/>
              </a:buClr>
              <a:buSzPts val="1400"/>
            </a:pPr>
            <a:r>
              <a:rPr lang="en-US" alt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Compact</a:t>
            </a:r>
            <a:endParaRPr lang="en-US" dirty="0">
              <a:solidFill>
                <a:schemeClr val="bg1"/>
              </a:solidFill>
              <a:latin typeface="Calibri"/>
              <a:ea typeface="Calibri"/>
              <a:cs typeface="Calibri"/>
              <a:sym typeface="Calibri"/>
            </a:endParaRPr>
          </a:p>
        </p:txBody>
      </p:sp>
      <p:sp>
        <p:nvSpPr>
          <p:cNvPr id="2" name="Arrow: Left 1">
            <a:extLst>
              <a:ext uri="{FF2B5EF4-FFF2-40B4-BE49-F238E27FC236}">
                <a16:creationId xmlns:a16="http://schemas.microsoft.com/office/drawing/2014/main" id="{D86D9C6B-1CEC-411A-A80F-1C16CA81338B}"/>
              </a:ext>
            </a:extLst>
          </p:cNvPr>
          <p:cNvSpPr/>
          <p:nvPr/>
        </p:nvSpPr>
        <p:spPr>
          <a:xfrm rot="19611272">
            <a:off x="6717605" y="601265"/>
            <a:ext cx="1337697"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9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2839239"/>
          </a:xfrm>
          <a:prstGeom prst="rect">
            <a:avLst/>
          </a:prstGeom>
          <a:noFill/>
        </p:spPr>
        <p:txBody>
          <a:bodyPr wrap="square" rtlCol="0">
            <a:spAutoFit/>
          </a:bodyPr>
          <a:lstStyle/>
          <a:p>
            <a:r>
              <a:rPr lang="en-US" sz="1050" b="1" dirty="0">
                <a:solidFill>
                  <a:srgbClr val="032B5B"/>
                </a:solidFill>
                <a:latin typeface="Open Sans Condensed"/>
              </a:rPr>
              <a:t>Title I Parent &amp; Family Coordinator – Amy Brown</a:t>
            </a:r>
          </a:p>
          <a:p>
            <a:r>
              <a:rPr lang="en-US" sz="1050" dirty="0">
                <a:solidFill>
                  <a:srgbClr val="032B5B"/>
                </a:solidFill>
                <a:latin typeface="Open Sans Condensed"/>
                <a:hlinkClick r:id="rId3"/>
              </a:rPr>
              <a:t>brownamyl@pcsb.org</a:t>
            </a:r>
            <a:endParaRPr lang="en-US" sz="1050" dirty="0">
              <a:solidFill>
                <a:srgbClr val="032B5B"/>
              </a:solidFill>
              <a:latin typeface="Open Sans Condensed"/>
            </a:endParaRPr>
          </a:p>
          <a:p>
            <a:endParaRPr lang="en-US" sz="1050" b="1" dirty="0">
              <a:solidFill>
                <a:srgbClr val="032B5B"/>
              </a:solidFill>
              <a:latin typeface="Open Sans Condensed"/>
            </a:endParaRPr>
          </a:p>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Advocacy – </a:t>
            </a:r>
            <a:r>
              <a:rPr lang="en-US" sz="1050" b="1" dirty="0" err="1">
                <a:solidFill>
                  <a:srgbClr val="032B5B"/>
                </a:solidFill>
                <a:latin typeface="Open Sans Condensed"/>
              </a:rPr>
              <a:t>Keosha</a:t>
            </a:r>
            <a:r>
              <a:rPr lang="en-US" sz="1050" b="1" dirty="0">
                <a:solidFill>
                  <a:srgbClr val="032B5B"/>
                </a:solidFill>
                <a:latin typeface="Open Sans Condensed"/>
              </a:rPr>
              <a:t> Simmons </a:t>
            </a:r>
            <a:r>
              <a:rPr lang="en-US" sz="1050" u="sng" dirty="0">
                <a:solidFill>
                  <a:srgbClr val="032B5B"/>
                </a:solidFill>
                <a:latin typeface="Open Sans Condensed"/>
                <a:hlinkClick r:id="rId6"/>
              </a:rPr>
              <a:t>simmonskeo@pcsb.org</a:t>
            </a:r>
            <a:endParaRPr lang="en-US" sz="1050" u="sng" dirty="0">
              <a:solidFill>
                <a:srgbClr val="032B5B"/>
              </a:solidFill>
              <a:latin typeface="Open Sans Condensed"/>
            </a:endParaRPr>
          </a:p>
          <a:p>
            <a:endParaRPr lang="en-US" sz="1050" b="1" dirty="0">
              <a:solidFill>
                <a:srgbClr val="032B5B"/>
              </a:solidFill>
              <a:latin typeface="Open Sans Condensed"/>
            </a:endParaRPr>
          </a:p>
          <a:p>
            <a:r>
              <a:rPr lang="en-US" sz="1050" b="1" dirty="0">
                <a:solidFill>
                  <a:srgbClr val="032B5B"/>
                </a:solidFill>
                <a:latin typeface="Open Sans Condensed"/>
              </a:rPr>
              <a:t>Parent Academy POWER HOURS Webinars - </a:t>
            </a:r>
            <a:r>
              <a:rPr lang="en-US" sz="1050" dirty="0">
                <a:hlinkClick r:id="rId7"/>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8"/>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9"/>
          <a:stretch>
            <a:fillRect/>
          </a:stretch>
        </p:blipFill>
        <p:spPr>
          <a:xfrm>
            <a:off x="4845340" y="1390703"/>
            <a:ext cx="3457663" cy="2593247"/>
          </a:xfrm>
          <a:prstGeom prst="rect">
            <a:avLst/>
          </a:prstGeom>
        </p:spPr>
      </p:pic>
    </p:spTree>
    <p:extLst>
      <p:ext uri="{BB962C8B-B14F-4D97-AF65-F5344CB8AC3E}">
        <p14:creationId xmlns:p14="http://schemas.microsoft.com/office/powerpoint/2010/main" val="400299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3214254" y="358388"/>
            <a:ext cx="2604655" cy="857400"/>
          </a:xfrm>
        </p:spPr>
        <p:txBody>
          <a:bodyPr/>
          <a:lstStyle/>
          <a:p>
            <a:r>
              <a:rPr lang="en-US" dirty="0">
                <a:solidFill>
                  <a:schemeClr val="tx1">
                    <a:lumMod val="75000"/>
                  </a:schemeClr>
                </a:solidFill>
              </a:rPr>
              <a:t>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362201"/>
            <a:ext cx="3448896" cy="1579419"/>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to address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academic needs</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students and to assist them in meeting their state’s academic standards.</a:t>
            </a:r>
          </a:p>
          <a:p>
            <a:endParaRPr lang="en-US" dirty="0"/>
          </a:p>
        </p:txBody>
      </p:sp>
      <p:sp>
        <p:nvSpPr>
          <p:cNvPr id="5" name="Text Placeholder 4">
            <a:extLst>
              <a:ext uri="{FF2B5EF4-FFF2-40B4-BE49-F238E27FC236}">
                <a16:creationId xmlns:a16="http://schemas.microsoft.com/office/drawing/2014/main" id="{27F59379-6936-4AD3-9B82-9C2109DD8100}"/>
              </a:ext>
            </a:extLst>
          </p:cNvPr>
          <p:cNvSpPr>
            <a:spLocks noGrp="1"/>
          </p:cNvSpPr>
          <p:nvPr>
            <p:ph type="body" idx="3"/>
          </p:nvPr>
        </p:nvSpPr>
        <p:spPr>
          <a:xfrm>
            <a:off x="797522" y="3675450"/>
            <a:ext cx="3643705" cy="1211974"/>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75</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34</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10" name="Picture 9">
            <a:extLst>
              <a:ext uri="{FF2B5EF4-FFF2-40B4-BE49-F238E27FC236}">
                <a16:creationId xmlns:a16="http://schemas.microsoft.com/office/drawing/2014/main" id="{7B1BA87C-08F6-4E97-8D74-351D8F1267E5}"/>
              </a:ext>
            </a:extLst>
          </p:cNvPr>
          <p:cNvPicPr>
            <a:picLocks noChangeAspect="1"/>
          </p:cNvPicPr>
          <p:nvPr/>
        </p:nvPicPr>
        <p:blipFill>
          <a:blip r:embed="rId2"/>
          <a:stretch>
            <a:fillRect/>
          </a:stretch>
        </p:blipFill>
        <p:spPr>
          <a:xfrm>
            <a:off x="4902009" y="1562755"/>
            <a:ext cx="3092742" cy="2928666"/>
          </a:xfrm>
          <a:prstGeom prst="rect">
            <a:avLst/>
          </a:prstGeom>
        </p:spPr>
      </p:pic>
    </p:spTree>
    <p:extLst>
      <p:ext uri="{BB962C8B-B14F-4D97-AF65-F5344CB8AC3E}">
        <p14:creationId xmlns:p14="http://schemas.microsoft.com/office/powerpoint/2010/main" val="243282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69" name="Google Shape;169;p22"/>
          <p:cNvSpPr/>
          <p:nvPr/>
        </p:nvSpPr>
        <p:spPr>
          <a:xfrm>
            <a:off x="0" y="321429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381000" y="3385744"/>
            <a:ext cx="6339125" cy="552300"/>
          </a:xfrm>
          <a:prstGeom prst="rect">
            <a:avLst/>
          </a:prstGeom>
        </p:spPr>
        <p:txBody>
          <a:bodyPr spcFirstLastPara="1" wrap="square" lIns="91425" tIns="91425" rIns="91425" bIns="91425" anchor="b" anchorCtr="0">
            <a:noAutofit/>
          </a:bodyPr>
          <a:lstStyle/>
          <a:p>
            <a:pPr lvl="0"/>
            <a:r>
              <a:rPr lang="en-US" dirty="0"/>
              <a:t>We appreciate your time!</a:t>
            </a:r>
            <a:endParaRPr dirty="0"/>
          </a:p>
        </p:txBody>
      </p:sp>
      <p:sp>
        <p:nvSpPr>
          <p:cNvPr id="171" name="Google Shape;171;p22"/>
          <p:cNvSpPr txBox="1">
            <a:spLocks noGrp="1"/>
          </p:cNvSpPr>
          <p:nvPr>
            <p:ph type="body" idx="4294967295"/>
          </p:nvPr>
        </p:nvSpPr>
        <p:spPr>
          <a:xfrm>
            <a:off x="325582" y="3809513"/>
            <a:ext cx="6615545" cy="648600"/>
          </a:xfrm>
          <a:prstGeom prst="rect">
            <a:avLst/>
          </a:prstGeom>
        </p:spPr>
        <p:txBody>
          <a:bodyPr spcFirstLastPara="1" wrap="square" lIns="91425" tIns="91425" rIns="91425" bIns="91425" anchor="t" anchorCtr="0">
            <a:noAutofit/>
          </a:bodyPr>
          <a:lstStyle/>
          <a:p>
            <a:pPr marL="0" indent="0">
              <a:buNone/>
            </a:pPr>
            <a:r>
              <a:rPr lang="en-US" sz="1400" dirty="0"/>
              <a:t>Please feel free to ask any questions and provide feedback on our Title I Program.</a:t>
            </a:r>
          </a:p>
          <a:p>
            <a:pPr marL="0" lvl="0" indent="0" algn="l" rtl="0">
              <a:spcBef>
                <a:spcPts val="600"/>
              </a:spcBef>
              <a:spcAft>
                <a:spcPts val="0"/>
              </a:spcAft>
              <a:buNone/>
            </a:pPr>
            <a:endParaRPr sz="2400" dirty="0"/>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685800" y="152400"/>
            <a:ext cx="7772400" cy="1266825"/>
          </a:xfrm>
        </p:spPr>
        <p:txBody>
          <a:bodyPr/>
          <a:lstStyle/>
          <a:p>
            <a:r>
              <a:rPr lang="en-US" sz="4000"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616527" y="1419225"/>
            <a:ext cx="3326823" cy="628153"/>
          </a:xfrm>
        </p:spPr>
        <p:txBody>
          <a:bodyPr/>
          <a:lstStyle/>
          <a:p>
            <a:r>
              <a:rPr lang="en-US" dirty="0"/>
              <a:t>Scan the QR Code</a:t>
            </a:r>
          </a:p>
          <a:p>
            <a:endParaRPr lang="en-US" dirty="0"/>
          </a:p>
        </p:txBody>
      </p:sp>
      <p:sp>
        <p:nvSpPr>
          <p:cNvPr id="4" name="Slide Number Placeholder 3">
            <a:extLst>
              <a:ext uri="{FF2B5EF4-FFF2-40B4-BE49-F238E27FC236}">
                <a16:creationId xmlns:a16="http://schemas.microsoft.com/office/drawing/2014/main" id="{121B8379-68C9-4354-89C5-D728AC4AF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5" name="TextBox 4">
            <a:extLst>
              <a:ext uri="{FF2B5EF4-FFF2-40B4-BE49-F238E27FC236}">
                <a16:creationId xmlns:a16="http://schemas.microsoft.com/office/drawing/2014/main" id="{73800BAE-CEEF-4577-9125-589AE4793E5C}"/>
              </a:ext>
            </a:extLst>
          </p:cNvPr>
          <p:cNvSpPr txBox="1"/>
          <p:nvPr/>
        </p:nvSpPr>
        <p:spPr>
          <a:xfrm flipH="1">
            <a:off x="2750127" y="4263617"/>
            <a:ext cx="3498273" cy="400110"/>
          </a:xfrm>
          <a:prstGeom prst="rect">
            <a:avLst/>
          </a:prstGeom>
          <a:noFill/>
        </p:spPr>
        <p:txBody>
          <a:bodyPr wrap="square" rtlCol="0">
            <a:spAutoFit/>
          </a:bodyPr>
          <a:lstStyle/>
          <a:p>
            <a:r>
              <a:rPr lang="en-US" sz="2000" dirty="0">
                <a:latin typeface="Monotype Corsiva" panose="03010101010201010101" pitchFamily="66" charset="0"/>
              </a:rPr>
              <a:t>Your feedback is greatly appreciated!</a:t>
            </a:r>
          </a:p>
        </p:txBody>
      </p:sp>
      <p:pic>
        <p:nvPicPr>
          <p:cNvPr id="7" name="Picture 6" descr="Qr code&#10;&#10;Description automatically generated">
            <a:extLst>
              <a:ext uri="{FF2B5EF4-FFF2-40B4-BE49-F238E27FC236}">
                <a16:creationId xmlns:a16="http://schemas.microsoft.com/office/drawing/2014/main" id="{9874D992-5DA7-4C13-A1F5-1616AE12F313}"/>
              </a:ext>
            </a:extLst>
          </p:cNvPr>
          <p:cNvPicPr>
            <a:picLocks noChangeAspect="1"/>
          </p:cNvPicPr>
          <p:nvPr/>
        </p:nvPicPr>
        <p:blipFill>
          <a:blip r:embed="rId3"/>
          <a:stretch>
            <a:fillRect/>
          </a:stretch>
        </p:blipFill>
        <p:spPr>
          <a:xfrm>
            <a:off x="3890837" y="1366340"/>
            <a:ext cx="1148155" cy="1148155"/>
          </a:xfrm>
          <a:prstGeom prst="rect">
            <a:avLst/>
          </a:prstGeom>
        </p:spPr>
      </p:pic>
      <p:sp>
        <p:nvSpPr>
          <p:cNvPr id="8" name="TextBox 7">
            <a:extLst>
              <a:ext uri="{FF2B5EF4-FFF2-40B4-BE49-F238E27FC236}">
                <a16:creationId xmlns:a16="http://schemas.microsoft.com/office/drawing/2014/main" id="{89482849-01BF-4C56-9599-276B63EC979A}"/>
              </a:ext>
            </a:extLst>
          </p:cNvPr>
          <p:cNvSpPr txBox="1"/>
          <p:nvPr/>
        </p:nvSpPr>
        <p:spPr>
          <a:xfrm>
            <a:off x="933450" y="2726479"/>
            <a:ext cx="4524376" cy="461665"/>
          </a:xfrm>
          <a:prstGeom prst="rect">
            <a:avLst/>
          </a:prstGeom>
          <a:noFill/>
        </p:spPr>
        <p:txBody>
          <a:bodyPr wrap="square" rtlCol="0">
            <a:spAutoFit/>
          </a:bodyPr>
          <a:lstStyle/>
          <a:p>
            <a:r>
              <a:rPr lang="en-US" sz="2400" b="1" dirty="0">
                <a:solidFill>
                  <a:schemeClr val="bg1"/>
                </a:solidFill>
                <a:latin typeface="Lato" panose="020B0604020202020204" charset="0"/>
                <a:ea typeface="Lato" panose="020B0604020202020204" charset="0"/>
                <a:cs typeface="Lato" panose="020B0604020202020204" charset="0"/>
              </a:rPr>
              <a:t>Or copy and paste the link</a:t>
            </a:r>
          </a:p>
        </p:txBody>
      </p:sp>
      <p:sp>
        <p:nvSpPr>
          <p:cNvPr id="9" name="Rectangle 8">
            <a:extLst>
              <a:ext uri="{FF2B5EF4-FFF2-40B4-BE49-F238E27FC236}">
                <a16:creationId xmlns:a16="http://schemas.microsoft.com/office/drawing/2014/main" id="{80603310-0866-4A36-B254-6305816552D8}"/>
              </a:ext>
            </a:extLst>
          </p:cNvPr>
          <p:cNvSpPr/>
          <p:nvPr/>
        </p:nvSpPr>
        <p:spPr>
          <a:xfrm>
            <a:off x="428268" y="3211791"/>
            <a:ext cx="8477250" cy="523220"/>
          </a:xfrm>
          <a:prstGeom prst="rect">
            <a:avLst/>
          </a:prstGeom>
        </p:spPr>
        <p:txBody>
          <a:bodyPr wrap="square">
            <a:spAutoFit/>
          </a:bodyPr>
          <a:lstStyle/>
          <a:p>
            <a:r>
              <a:rPr lang="en-US" dirty="0">
                <a:solidFill>
                  <a:schemeClr val="bg1"/>
                </a:solidFill>
              </a:rPr>
              <a:t>https://forms.office.com/Pages/ResponsePage.aspx?id=BZM8c9c5GkaGb_3ye_PH_7EZ3z8p0zBHovHCWSKeLSJUNklBVFhXQk1SWFo0M1VGTjczOTZHNFA1SC4u</a:t>
            </a:r>
          </a:p>
        </p:txBody>
      </p:sp>
    </p:spTree>
    <p:extLst>
      <p:ext uri="{BB962C8B-B14F-4D97-AF65-F5344CB8AC3E}">
        <p14:creationId xmlns:p14="http://schemas.microsoft.com/office/powerpoint/2010/main" val="33518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tx1"/>
                </a:solidFill>
              </a:rPr>
              <a:t>Title I Funding </a:t>
            </a:r>
            <a:endParaRPr dirty="0"/>
          </a:p>
        </p:txBody>
      </p:sp>
      <p:sp>
        <p:nvSpPr>
          <p:cNvPr id="429" name="Google Shape;42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430" name="Google Shape;430;p39"/>
          <p:cNvSpPr/>
          <p:nvPr/>
        </p:nvSpPr>
        <p:spPr>
          <a:xfrm>
            <a:off x="893700" y="22100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9"/>
          <p:cNvSpPr/>
          <p:nvPr/>
        </p:nvSpPr>
        <p:spPr>
          <a:xfrm>
            <a:off x="349725" y="217672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9"/>
          <p:cNvSpPr/>
          <p:nvPr/>
        </p:nvSpPr>
        <p:spPr>
          <a:xfrm rot="8100000">
            <a:off x="2717838" y="1666722"/>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98618" y="1773982"/>
            <a:ext cx="173182" cy="171492"/>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1</a:t>
            </a:r>
            <a:endParaRPr sz="900" dirty="0">
              <a:solidFill>
                <a:schemeClr val="dk2"/>
              </a:solidFill>
              <a:latin typeface="Lato"/>
              <a:ea typeface="Lato"/>
              <a:cs typeface="Lato"/>
              <a:sym typeface="Lato"/>
            </a:endParaRPr>
          </a:p>
        </p:txBody>
      </p:sp>
      <p:sp>
        <p:nvSpPr>
          <p:cNvPr id="434" name="Google Shape;434;p39"/>
          <p:cNvSpPr/>
          <p:nvPr/>
        </p:nvSpPr>
        <p:spPr>
          <a:xfrm rot="8100000">
            <a:off x="4754353" y="1592906"/>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flipH="1">
            <a:off x="4821381" y="1682634"/>
            <a:ext cx="207819" cy="172133"/>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3</a:t>
            </a:r>
            <a:endParaRPr sz="900" dirty="0">
              <a:solidFill>
                <a:schemeClr val="dk2"/>
              </a:solidFill>
              <a:latin typeface="Lato"/>
              <a:ea typeface="Lato"/>
              <a:cs typeface="Lato"/>
              <a:sym typeface="Lato"/>
            </a:endParaRPr>
          </a:p>
        </p:txBody>
      </p:sp>
      <p:sp>
        <p:nvSpPr>
          <p:cNvPr id="436" name="Google Shape;436;p39"/>
          <p:cNvSpPr/>
          <p:nvPr/>
        </p:nvSpPr>
        <p:spPr>
          <a:xfrm rot="8100000">
            <a:off x="6782428" y="161908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2700000">
            <a:off x="5870488" y="3554921"/>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flipH="1">
            <a:off x="5970810" y="3644780"/>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Lato"/>
              <a:ea typeface="Lato"/>
              <a:cs typeface="Lato"/>
              <a:sym typeface="Lato"/>
            </a:endParaRPr>
          </a:p>
        </p:txBody>
      </p:sp>
      <p:sp>
        <p:nvSpPr>
          <p:cNvPr id="442" name="Google Shape;442;p39"/>
          <p:cNvSpPr/>
          <p:nvPr/>
        </p:nvSpPr>
        <p:spPr>
          <a:xfrm rot="-2700000">
            <a:off x="3773903" y="3489517"/>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823512" y="3540831"/>
            <a:ext cx="235526" cy="232116"/>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2</a:t>
            </a:r>
            <a:endParaRPr sz="900" dirty="0">
              <a:solidFill>
                <a:schemeClr val="dk2"/>
              </a:solidFill>
              <a:latin typeface="Lato"/>
              <a:ea typeface="Lato"/>
              <a:cs typeface="Lato"/>
              <a:sym typeface="Lato"/>
            </a:endParaRPr>
          </a:p>
        </p:txBody>
      </p:sp>
      <p:sp>
        <p:nvSpPr>
          <p:cNvPr id="444" name="Google Shape;444;p39"/>
          <p:cNvSpPr txBox="1"/>
          <p:nvPr/>
        </p:nvSpPr>
        <p:spPr>
          <a:xfrm>
            <a:off x="2362478" y="1265271"/>
            <a:ext cx="1045461"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Federal Government </a:t>
            </a:r>
            <a:endParaRPr dirty="0">
              <a:solidFill>
                <a:schemeClr val="dk2"/>
              </a:solidFill>
              <a:latin typeface="Lato"/>
              <a:ea typeface="Lato"/>
              <a:cs typeface="Lato"/>
              <a:sym typeface="Lato"/>
            </a:endParaRPr>
          </a:p>
        </p:txBody>
      </p:sp>
      <p:sp>
        <p:nvSpPr>
          <p:cNvPr id="445" name="Google Shape;445;p39"/>
          <p:cNvSpPr txBox="1"/>
          <p:nvPr/>
        </p:nvSpPr>
        <p:spPr>
          <a:xfrm>
            <a:off x="4278525" y="97627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Pinellas County Schools</a:t>
            </a:r>
            <a:endParaRPr dirty="0">
              <a:solidFill>
                <a:schemeClr val="dk2"/>
              </a:solidFill>
              <a:latin typeface="Lato"/>
              <a:ea typeface="Lato"/>
              <a:cs typeface="Lato"/>
              <a:sym typeface="Lato"/>
            </a:endParaRPr>
          </a:p>
        </p:txBody>
      </p:sp>
      <p:sp>
        <p:nvSpPr>
          <p:cNvPr id="446" name="Google Shape;446;p39"/>
          <p:cNvSpPr txBox="1"/>
          <p:nvPr/>
        </p:nvSpPr>
        <p:spPr>
          <a:xfrm>
            <a:off x="6306599" y="100069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Increased Student Achievement </a:t>
            </a:r>
            <a:endParaRPr dirty="0">
              <a:solidFill>
                <a:schemeClr val="dk2"/>
              </a:solidFill>
              <a:latin typeface="Lato"/>
              <a:ea typeface="Lato"/>
              <a:cs typeface="Lato"/>
              <a:sym typeface="Lato"/>
            </a:endParaRPr>
          </a:p>
        </p:txBody>
      </p:sp>
      <p:sp>
        <p:nvSpPr>
          <p:cNvPr id="447" name="Google Shape;447;p39"/>
          <p:cNvSpPr txBox="1"/>
          <p:nvPr/>
        </p:nvSpPr>
        <p:spPr>
          <a:xfrm>
            <a:off x="3367708" y="3958993"/>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5405899" y="3961622"/>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bg2"/>
                </a:solidFill>
                <a:latin typeface="Lato"/>
                <a:ea typeface="Lato"/>
                <a:cs typeface="Lato"/>
                <a:sym typeface="Lato"/>
              </a:rPr>
              <a:t>Pinellas Park High School</a:t>
            </a:r>
            <a:endParaRPr dirty="0">
              <a:solidFill>
                <a:schemeClr val="bg2"/>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6883990" y="1733225"/>
            <a:ext cx="131619" cy="147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DC86F1-85B2-4EA9-9C4B-571BBFCE9211}"/>
              </a:ext>
            </a:extLst>
          </p:cNvPr>
          <p:cNvSpPr/>
          <p:nvPr/>
        </p:nvSpPr>
        <p:spPr>
          <a:xfrm>
            <a:off x="5915872" y="3604108"/>
            <a:ext cx="243977" cy="215444"/>
          </a:xfrm>
          <a:prstGeom prst="rect">
            <a:avLst/>
          </a:prstGeom>
        </p:spPr>
        <p:txBody>
          <a:bodyPr wrap="none">
            <a:spAutoFit/>
          </a:bodyPr>
          <a:lstStyle/>
          <a:p>
            <a:pPr lvl="0" algn="ctr"/>
            <a:r>
              <a:rPr lang="en" sz="800" dirty="0">
                <a:solidFill>
                  <a:schemeClr val="dk2"/>
                </a:solidFill>
                <a:latin typeface="Lato"/>
                <a:ea typeface="Lato"/>
                <a:cs typeface="Lato"/>
                <a:sym typeface="Lato"/>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3581399" y="285750"/>
            <a:ext cx="5447876" cy="1971675"/>
          </a:xfrm>
          <a:prstGeom prst="rect">
            <a:avLst/>
          </a:prstGeom>
        </p:spPr>
        <p:txBody>
          <a:bodyPr spcFirstLastPara="1" wrap="square" lIns="91425" tIns="91425" rIns="91425" bIns="91425" anchor="b" anchorCtr="0">
            <a:noAutofit/>
          </a:bodyPr>
          <a:lstStyle/>
          <a:p>
            <a:pPr lvl="0"/>
            <a:r>
              <a:rPr lang="en-US" sz="24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Pinellas Park High School is provided funds to pay for supplemental resources and programs for increased student achievement. </a:t>
            </a:r>
            <a:endParaRPr sz="2400" dirty="0">
              <a:solidFill>
                <a:schemeClr val="lt1"/>
              </a:solidFill>
            </a:endParaRPr>
          </a:p>
        </p:txBody>
      </p:sp>
      <p:sp>
        <p:nvSpPr>
          <p:cNvPr id="133" name="Google Shape;133;p18"/>
          <p:cNvSpPr txBox="1">
            <a:spLocks noGrp="1"/>
          </p:cNvSpPr>
          <p:nvPr>
            <p:ph type="subTitle" idx="4294967295"/>
          </p:nvPr>
        </p:nvSpPr>
        <p:spPr>
          <a:xfrm>
            <a:off x="778224" y="2886076"/>
            <a:ext cx="7965725" cy="1181099"/>
          </a:xfrm>
          <a:prstGeom prst="rect">
            <a:avLst/>
          </a:prstGeom>
        </p:spPr>
        <p:txBody>
          <a:bodyPr spcFirstLastPara="1" wrap="square" lIns="91425" tIns="91425" rIns="91425" bIns="91425" anchor="t" anchorCtr="0">
            <a:noAutofit/>
          </a:bodyPr>
          <a:lstStyle/>
          <a:p>
            <a:pPr marL="0" lvl="0" indent="0">
              <a:buNone/>
            </a:pPr>
            <a:r>
              <a:rPr lang="en-US" dirty="0">
                <a:solidFill>
                  <a:srgbClr val="FFFFFF"/>
                </a:solidFill>
                <a:latin typeface="Raleway"/>
                <a:sym typeface="Raleway"/>
              </a:rPr>
              <a:t>Supplemental </a:t>
            </a:r>
            <a:r>
              <a:rPr lang="en-US" dirty="0">
                <a:solidFill>
                  <a:schemeClr val="bg1"/>
                </a:solidFill>
              </a:rPr>
              <a:t>Definition: provided in addition to what is already present or available to complete or enhance it.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984" y="451104"/>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164-85F8-434C-96A3-3E58CB44E3E2}"/>
              </a:ext>
            </a:extLst>
          </p:cNvPr>
          <p:cNvSpPr>
            <a:spLocks noGrp="1"/>
          </p:cNvSpPr>
          <p:nvPr>
            <p:ph type="title"/>
          </p:nvPr>
        </p:nvSpPr>
        <p:spPr>
          <a:xfrm>
            <a:off x="893700" y="192506"/>
            <a:ext cx="7683562" cy="515638"/>
          </a:xfrm>
        </p:spPr>
        <p:txBody>
          <a:bodyPr/>
          <a:lstStyle/>
          <a:p>
            <a:r>
              <a:rPr lang="en-US" altLang="en-US" sz="2400" dirty="0">
                <a:solidFill>
                  <a:schemeClr val="tx1">
                    <a:lumMod val="75000"/>
                  </a:schemeClr>
                </a:solidFill>
              </a:rPr>
              <a:t>How Title I Provides Supplemental Support at PPHS</a:t>
            </a:r>
            <a:endParaRPr lang="en-US" sz="2400" dirty="0"/>
          </a:p>
        </p:txBody>
      </p:sp>
      <p:sp>
        <p:nvSpPr>
          <p:cNvPr id="4" name="Slide Number Placeholder 3">
            <a:extLst>
              <a:ext uri="{FF2B5EF4-FFF2-40B4-BE49-F238E27FC236}">
                <a16:creationId xmlns:a16="http://schemas.microsoft.com/office/drawing/2014/main" id="{EF9084C4-878E-40BE-8955-651D0238B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graphicFrame>
        <p:nvGraphicFramePr>
          <p:cNvPr id="5" name="Table 4">
            <a:extLst>
              <a:ext uri="{FF2B5EF4-FFF2-40B4-BE49-F238E27FC236}">
                <a16:creationId xmlns:a16="http://schemas.microsoft.com/office/drawing/2014/main" id="{D7A7B19A-BF1F-44FB-9CF1-26BF5A949254}"/>
              </a:ext>
            </a:extLst>
          </p:cNvPr>
          <p:cNvGraphicFramePr>
            <a:graphicFrameLocks noGrp="1"/>
          </p:cNvGraphicFramePr>
          <p:nvPr>
            <p:extLst>
              <p:ext uri="{D42A27DB-BD31-4B8C-83A1-F6EECF244321}">
                <p14:modId xmlns:p14="http://schemas.microsoft.com/office/powerpoint/2010/main" val="1315637015"/>
              </p:ext>
            </p:extLst>
          </p:nvPr>
        </p:nvGraphicFramePr>
        <p:xfrm>
          <a:off x="566737" y="968656"/>
          <a:ext cx="8010525" cy="3402222"/>
        </p:xfrm>
        <a:graphic>
          <a:graphicData uri="http://schemas.openxmlformats.org/drawingml/2006/table">
            <a:tbl>
              <a:tblPr firstRow="1" bandRow="1">
                <a:tableStyleId>{C98665B7-6574-423E-A4B5-A6C020D860FF}</a:tableStyleId>
              </a:tblPr>
              <a:tblGrid>
                <a:gridCol w="4057939">
                  <a:extLst>
                    <a:ext uri="{9D8B030D-6E8A-4147-A177-3AD203B41FA5}">
                      <a16:colId xmlns:a16="http://schemas.microsoft.com/office/drawing/2014/main" val="47257176"/>
                    </a:ext>
                  </a:extLst>
                </a:gridCol>
                <a:gridCol w="3952586">
                  <a:extLst>
                    <a:ext uri="{9D8B030D-6E8A-4147-A177-3AD203B41FA5}">
                      <a16:colId xmlns:a16="http://schemas.microsoft.com/office/drawing/2014/main" val="601120961"/>
                    </a:ext>
                  </a:extLst>
                </a:gridCol>
              </a:tblGrid>
              <a:tr h="35422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accent2">
                        <a:lumMod val="60000"/>
                        <a:lumOff val="40000"/>
                      </a:schemeClr>
                    </a:solidFill>
                  </a:tcPr>
                </a:tc>
                <a:tc>
                  <a:txBody>
                    <a:bodyPr/>
                    <a:lstStyle/>
                    <a:p>
                      <a:pPr algn="ctr"/>
                      <a:r>
                        <a:rPr lang="en-US"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accent2">
                        <a:lumMod val="60000"/>
                        <a:lumOff val="40000"/>
                      </a:schemeClr>
                    </a:solidFill>
                  </a:tcPr>
                </a:tc>
                <a:extLst>
                  <a:ext uri="{0D108BD9-81ED-4DB2-BD59-A6C34878D82A}">
                    <a16:rowId xmlns:a16="http://schemas.microsoft.com/office/drawing/2014/main" val="3016007115"/>
                  </a:ext>
                </a:extLst>
              </a:tr>
              <a:tr h="60500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a:solidFill>
                            <a:schemeClr val="tx1"/>
                          </a:solidFill>
                          <a:latin typeface="Arial" panose="020B0604020202020204" pitchFamily="34" charset="0"/>
                          <a:ea typeface="Nirmala UI Semilight" panose="020B0402040204020203" pitchFamily="34" charset="0"/>
                          <a:cs typeface="Nirmala UI Semilight" panose="020B0402040204020203" pitchFamily="34" charset="0"/>
                        </a:rPr>
                        <a:t>Additional supplemental </a:t>
                      </a:r>
                      <a:r>
                        <a:rPr lang="en-US" sz="1400" baseline="0" dirty="0">
                          <a:solidFill>
                            <a:schemeClr val="tx2">
                              <a:lumMod val="10000"/>
                            </a:schemeClr>
                          </a:solidFill>
                          <a:latin typeface="Arial" panose="020B0604020202020204" pitchFamily="34" charset="0"/>
                          <a:ea typeface="Nirmala UI Semilight" panose="020B0402040204020203" pitchFamily="34" charset="0"/>
                          <a:cs typeface="Nirmala UI Semilight" panose="020B0402040204020203" pitchFamily="34" charset="0"/>
                        </a:rPr>
                        <a:t>personnel – Success Coaches</a:t>
                      </a:r>
                    </a:p>
                  </a:txBody>
                  <a:tcPr/>
                </a:tc>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Arial"/>
                          <a:ea typeface="Arial"/>
                          <a:cs typeface="Arial"/>
                          <a:sym typeface="Arial"/>
                        </a:rPr>
                        <a:t>Ensure intervention for closing achievement gaps; build consensus for multi-tiered systems of support and collaborative problem solving; help teachers provide immediate support to students in need; ensure equity and learning for all students; build a foundation on shared values, standards, vision; implement, monitor, and achieve results</a:t>
                      </a:r>
                    </a:p>
                  </a:txBody>
                  <a:tcPr/>
                </a:tc>
                <a:extLst>
                  <a:ext uri="{0D108BD9-81ED-4DB2-BD59-A6C34878D82A}">
                    <a16:rowId xmlns:a16="http://schemas.microsoft.com/office/drawing/2014/main" val="3276881736"/>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a:solidFill>
                            <a:schemeClr val="tx1"/>
                          </a:solidFill>
                          <a:latin typeface="Arial" panose="020B0604020202020204"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Arial"/>
                          <a:ea typeface="Arial"/>
                          <a:cs typeface="Arial"/>
                          <a:sym typeface="Arial"/>
                        </a:rPr>
                        <a:t>Effective communication between all stakeholders ensures student success</a:t>
                      </a:r>
                      <a:endParaRPr lang="en-US" baseline="0" dirty="0">
                        <a:latin typeface="Arial" panose="020B0604020202020204" pitchFamily="34" charset="0"/>
                      </a:endParaRPr>
                    </a:p>
                  </a:txBody>
                  <a:tcPr/>
                </a:tc>
                <a:extLst>
                  <a:ext uri="{0D108BD9-81ED-4DB2-BD59-A6C34878D82A}">
                    <a16:rowId xmlns:a16="http://schemas.microsoft.com/office/drawing/2014/main" val="7934184"/>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a:solidFill>
                            <a:schemeClr val="tx1"/>
                          </a:solidFill>
                          <a:latin typeface="Arial" panose="020B0604020202020204" pitchFamily="34" charset="0"/>
                          <a:ea typeface="Nirmala UI Semilight" panose="020B0402040204020203" pitchFamily="34" charset="0"/>
                          <a:cs typeface="Nirmala UI Semilight" panose="020B0402040204020203" pitchFamily="34" charset="0"/>
                        </a:rPr>
                        <a:t>Supplemental teaching materials, equipment, and technology – Supply stations for students</a:t>
                      </a:r>
                    </a:p>
                  </a:txBody>
                  <a:tcPr/>
                </a:tc>
                <a:tc>
                  <a:txBody>
                    <a:bodyPr/>
                    <a:lstStyle/>
                    <a:p>
                      <a:r>
                        <a:rPr lang="en-US" baseline="0" dirty="0">
                          <a:latin typeface="Arial" panose="020B0604020202020204" pitchFamily="34" charset="0"/>
                        </a:rPr>
                        <a:t>Supplies are available for students…no one should be without resources necessary for success</a:t>
                      </a:r>
                    </a:p>
                  </a:txBody>
                  <a:tcPr/>
                </a:tc>
                <a:extLst>
                  <a:ext uri="{0D108BD9-81ED-4DB2-BD59-A6C34878D82A}">
                    <a16:rowId xmlns:a16="http://schemas.microsoft.com/office/drawing/2014/main" val="2330363279"/>
                  </a:ext>
                </a:extLst>
              </a:tr>
            </a:tbl>
          </a:graphicData>
        </a:graphic>
      </p:graphicFrame>
      <p:sp>
        <p:nvSpPr>
          <p:cNvPr id="6" name="Star: 5 Points 5">
            <a:extLst>
              <a:ext uri="{FF2B5EF4-FFF2-40B4-BE49-F238E27FC236}">
                <a16:creationId xmlns:a16="http://schemas.microsoft.com/office/drawing/2014/main" id="{8FB28FCB-06FD-4ABE-AA26-C852EF04FA39}"/>
              </a:ext>
            </a:extLst>
          </p:cNvPr>
          <p:cNvSpPr/>
          <p:nvPr/>
        </p:nvSpPr>
        <p:spPr>
          <a:xfrm rot="20356996">
            <a:off x="188763" y="91043"/>
            <a:ext cx="623322" cy="594062"/>
          </a:xfrm>
          <a:prstGeom prst="star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03833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EDC6A04-F048-4DD3-A967-1B488BB5BB74}"/>
              </a:ext>
            </a:extLst>
          </p:cNvPr>
          <p:cNvGraphicFramePr/>
          <p:nvPr>
            <p:extLst>
              <p:ext uri="{D42A27DB-BD31-4B8C-83A1-F6EECF244321}">
                <p14:modId xmlns:p14="http://schemas.microsoft.com/office/powerpoint/2010/main" val="3082171320"/>
              </p:ext>
            </p:extLst>
          </p:nvPr>
        </p:nvGraphicFramePr>
        <p:xfrm>
          <a:off x="4431792" y="724936"/>
          <a:ext cx="3962400" cy="405432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C3692DB-C52F-4B0E-AC8B-F71726B5B957}"/>
              </a:ext>
            </a:extLst>
          </p:cNvPr>
          <p:cNvSpPr/>
          <p:nvPr/>
        </p:nvSpPr>
        <p:spPr>
          <a:xfrm>
            <a:off x="123825" y="1677818"/>
            <a:ext cx="5086350" cy="2092881"/>
          </a:xfrm>
          <a:prstGeom prst="rect">
            <a:avLst/>
          </a:prstGeom>
        </p:spPr>
        <p:txBody>
          <a:bodyPr wrap="square">
            <a:spAutoFit/>
          </a:bodyPr>
          <a:lstStyle/>
          <a:p>
            <a:pPr>
              <a:spcBef>
                <a:spcPts val="289"/>
              </a:spcBef>
            </a:pPr>
            <a:r>
              <a:rPr 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Full-time personnel - $238,008.68</a:t>
            </a:r>
            <a:endParaRPr lang="en-US" sz="2400" dirty="0">
              <a:solidFill>
                <a:srgbClr val="002060"/>
              </a:solidFill>
              <a:latin typeface="Times New Roman" panose="02020603050405020304" pitchFamily="18" charset="0"/>
              <a:ea typeface="Times New Roman" panose="02020603050405020304" pitchFamily="18" charset="0"/>
            </a:endParaRPr>
          </a:p>
          <a:p>
            <a:pPr>
              <a:spcBef>
                <a:spcPts val="289"/>
              </a:spcBef>
            </a:pPr>
            <a:r>
              <a:rPr lang="en-US" sz="2400" dirty="0">
                <a:solidFill>
                  <a:srgbClr val="ED7D31"/>
                </a:solidFill>
                <a:latin typeface="Calibri" panose="020F0502020204030204" pitchFamily="34" charset="0"/>
                <a:ea typeface="Times New Roman" panose="02020603050405020304" pitchFamily="18" charset="0"/>
                <a:cs typeface="Times New Roman" panose="02020603050405020304" pitchFamily="18" charset="0"/>
              </a:rPr>
              <a:t>Curriculum development - $718.20</a:t>
            </a:r>
            <a:endParaRPr lang="en-US" sz="2400" dirty="0">
              <a:latin typeface="Times New Roman" panose="02020603050405020304" pitchFamily="18" charset="0"/>
              <a:ea typeface="Times New Roman" panose="02020603050405020304" pitchFamily="18" charset="0"/>
            </a:endParaRPr>
          </a:p>
          <a:p>
            <a:pPr>
              <a:spcBef>
                <a:spcPts val="289"/>
              </a:spcBef>
            </a:pPr>
            <a:r>
              <a:rPr lang="en-US" sz="2400"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Instructional resources - $6,553.12</a:t>
            </a:r>
          </a:p>
          <a:p>
            <a:pPr>
              <a:spcBef>
                <a:spcPts val="289"/>
              </a:spcBef>
            </a:pPr>
            <a:r>
              <a:rPr lang="en-US" sz="2400"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Family Engagement Allocation - $4,868</a:t>
            </a:r>
          </a:p>
          <a:p>
            <a:pPr>
              <a:spcBef>
                <a:spcPts val="289"/>
              </a:spcBef>
            </a:pPr>
            <a:r>
              <a:rPr lang="en-US" sz="2400" dirty="0">
                <a:latin typeface="Calibri" panose="020F0502020204030204" pitchFamily="34" charset="0"/>
                <a:ea typeface="Calibri" panose="020F0502020204030204" pitchFamily="34" charset="0"/>
                <a:cs typeface="Times New Roman" panose="02020603050405020304" pitchFamily="18" charset="0"/>
              </a:rPr>
              <a:t>Total Allocation - $250,148</a:t>
            </a:r>
          </a:p>
        </p:txBody>
      </p:sp>
      <p:sp>
        <p:nvSpPr>
          <p:cNvPr id="5" name="TextBox 4">
            <a:extLst>
              <a:ext uri="{FF2B5EF4-FFF2-40B4-BE49-F238E27FC236}">
                <a16:creationId xmlns:a16="http://schemas.microsoft.com/office/drawing/2014/main" id="{04C1DCEF-D392-4A2F-ABFE-955D4C38D101}"/>
              </a:ext>
            </a:extLst>
          </p:cNvPr>
          <p:cNvSpPr txBox="1"/>
          <p:nvPr/>
        </p:nvSpPr>
        <p:spPr>
          <a:xfrm>
            <a:off x="749808" y="417161"/>
            <a:ext cx="7422642" cy="584775"/>
          </a:xfrm>
          <a:prstGeom prst="rect">
            <a:avLst/>
          </a:prstGeom>
          <a:noFill/>
        </p:spPr>
        <p:txBody>
          <a:bodyPr wrap="square" rtlCol="0">
            <a:spAutoFit/>
          </a:bodyPr>
          <a:lstStyle/>
          <a:p>
            <a:r>
              <a:rPr lang="en-US" sz="3200" dirty="0"/>
              <a:t>PPHS’s Title 1 21-22 Budget</a:t>
            </a:r>
          </a:p>
        </p:txBody>
      </p:sp>
      <p:graphicFrame>
        <p:nvGraphicFramePr>
          <p:cNvPr id="6" name="Chart 5">
            <a:extLst>
              <a:ext uri="{FF2B5EF4-FFF2-40B4-BE49-F238E27FC236}">
                <a16:creationId xmlns:a16="http://schemas.microsoft.com/office/drawing/2014/main" id="{6D669BB1-AA91-4132-8E43-D00C74B05C9B}"/>
              </a:ext>
            </a:extLst>
          </p:cNvPr>
          <p:cNvGraphicFramePr>
            <a:graphicFrameLocks/>
          </p:cNvGraphicFramePr>
          <p:nvPr>
            <p:extLst>
              <p:ext uri="{D42A27DB-BD31-4B8C-83A1-F6EECF244321}">
                <p14:modId xmlns:p14="http://schemas.microsoft.com/office/powerpoint/2010/main" val="3817495146"/>
              </p:ext>
            </p:extLst>
          </p:nvPr>
        </p:nvGraphicFramePr>
        <p:xfrm>
          <a:off x="4569334" y="1001936"/>
          <a:ext cx="3962401" cy="3579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FB91E585-2683-45B2-BB57-CB52E33DBB9B}"/>
              </a:ext>
            </a:extLst>
          </p:cNvPr>
          <p:cNvGraphicFramePr>
            <a:graphicFrameLocks/>
          </p:cNvGraphicFramePr>
          <p:nvPr>
            <p:extLst>
              <p:ext uri="{D42A27DB-BD31-4B8C-83A1-F6EECF244321}">
                <p14:modId xmlns:p14="http://schemas.microsoft.com/office/powerpoint/2010/main" val="3934880090"/>
              </p:ext>
            </p:extLst>
          </p:nvPr>
        </p:nvGraphicFramePr>
        <p:xfrm>
          <a:off x="4800600" y="1215753"/>
          <a:ext cx="3965067" cy="31790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007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a:t>
            </a:r>
            <a:endParaRPr dirty="0">
              <a:solidFill>
                <a:schemeClr val="tx1"/>
              </a:solidFill>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B8EF547B-5A09-46EA-BCBC-76572B3337AE}"/>
              </a:ext>
            </a:extLst>
          </p:cNvPr>
          <p:cNvSpPr>
            <a:spLocks noGrp="1"/>
          </p:cNvSpPr>
          <p:nvPr>
            <p:ph type="body" idx="1"/>
          </p:nvPr>
        </p:nvSpPr>
        <p:spPr>
          <a:xfrm>
            <a:off x="762000" y="1796564"/>
            <a:ext cx="3726873" cy="3129139"/>
          </a:xfrm>
        </p:spPr>
        <p:txBody>
          <a:bodyPr/>
          <a:lstStyle/>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of non-highly qualified or out-of-field teachers at the school. </a:t>
            </a:r>
          </a:p>
          <a:p>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non-highly qualified teacher for four or more consecutive weeks.</a:t>
            </a:r>
          </a:p>
          <a:p>
            <a:endParaRPr lang="en-US" dirty="0"/>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893700" y="1273344"/>
            <a:ext cx="4572000" cy="523220"/>
          </a:xfrm>
          <a:prstGeom prst="rect">
            <a:avLst/>
          </a:prstGeom>
        </p:spPr>
        <p:txBody>
          <a:bodyPr>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pic>
        <p:nvPicPr>
          <p:cNvPr id="8" name="Picture 7">
            <a:extLst>
              <a:ext uri="{FF2B5EF4-FFF2-40B4-BE49-F238E27FC236}">
                <a16:creationId xmlns:a16="http://schemas.microsoft.com/office/drawing/2014/main" id="{27899254-4A60-4B3D-9592-5A380BD77FE6}"/>
              </a:ext>
            </a:extLst>
          </p:cNvPr>
          <p:cNvPicPr>
            <a:picLocks noChangeAspect="1"/>
          </p:cNvPicPr>
          <p:nvPr/>
        </p:nvPicPr>
        <p:blipFill>
          <a:blip r:embed="rId2"/>
          <a:stretch>
            <a:fillRect/>
          </a:stretch>
        </p:blipFill>
        <p:spPr>
          <a:xfrm>
            <a:off x="5188527" y="1531276"/>
            <a:ext cx="3220276" cy="241497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802260" y="162462"/>
            <a:ext cx="6462600" cy="857400"/>
          </a:xfrm>
        </p:spPr>
        <p:txBody>
          <a:bodyPr/>
          <a:lstStyle/>
          <a:p>
            <a:r>
              <a:rPr lang="en-US" altLang="en-US" sz="2400" dirty="0">
                <a:solidFill>
                  <a:schemeClr val="tx1"/>
                </a:solidFill>
              </a:rPr>
              <a:t>Working Together for Student Success</a:t>
            </a:r>
            <a:endParaRPr lang="en-US" sz="2400" dirty="0">
              <a:solidFill>
                <a:schemeClr val="tx1"/>
              </a:solidFill>
            </a:endParaRPr>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820548" y="894697"/>
            <a:ext cx="6462600" cy="3552300"/>
          </a:xfrm>
        </p:spPr>
        <p:txBody>
          <a:bodyPr/>
          <a:lstStyle/>
          <a:p>
            <a:pPr marL="0" indent="0">
              <a:buClr>
                <a:schemeClr val="accent3"/>
              </a:buClr>
              <a:buNone/>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www.pcsb.org/pp-hs</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to view as well as in the Parent Station located </a:t>
            </a:r>
            <a:r>
              <a:rPr lang="en-US" sz="12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in our Guidance office.</a:t>
            </a:r>
          </a:p>
          <a:p>
            <a:pPr marL="114300" indent="0">
              <a:buNone/>
            </a:pPr>
            <a:endParaRPr lang="en-US" dirty="0"/>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822448" y="2081041"/>
            <a:ext cx="3308939" cy="2567124"/>
            <a:chOff x="5926265" y="4424051"/>
            <a:chExt cx="720246"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3112992" y="2363923"/>
            <a:ext cx="1261872"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4742688" y="2349215"/>
            <a:ext cx="1111278"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p:txBody>
      </p:sp>
      <p:sp>
        <p:nvSpPr>
          <p:cNvPr id="13" name="Rectangle 12">
            <a:extLst>
              <a:ext uri="{FF2B5EF4-FFF2-40B4-BE49-F238E27FC236}">
                <a16:creationId xmlns:a16="http://schemas.microsoft.com/office/drawing/2014/main" id="{F25F4F0C-A5FD-4A46-9B8D-C4FDC3C0F2D9}"/>
              </a:ext>
            </a:extLst>
          </p:cNvPr>
          <p:cNvSpPr/>
          <p:nvPr/>
        </p:nvSpPr>
        <p:spPr>
          <a:xfrm>
            <a:off x="3157728" y="3419948"/>
            <a:ext cx="1298640"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4742688" y="3434001"/>
            <a:ext cx="1111278"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Tree>
    <p:extLst>
      <p:ext uri="{BB962C8B-B14F-4D97-AF65-F5344CB8AC3E}">
        <p14:creationId xmlns:p14="http://schemas.microsoft.com/office/powerpoint/2010/main" val="3486681896"/>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26F2A1D279794C95913B258445B400" ma:contentTypeVersion="6" ma:contentTypeDescription="Create a new document." ma:contentTypeScope="" ma:versionID="5f859791bfa6c4a9990fc35e3d8ebd4d">
  <xsd:schema xmlns:xsd="http://www.w3.org/2001/XMLSchema" xmlns:xs="http://www.w3.org/2001/XMLSchema" xmlns:p="http://schemas.microsoft.com/office/2006/metadata/properties" xmlns:ns2="14014824-8c68-406d-86fe-dcccc773fde3" targetNamespace="http://schemas.microsoft.com/office/2006/metadata/properties" ma:root="true" ma:fieldsID="217068c4a8a1ec9cf35d18339c106288" ns2:_="">
    <xsd:import namespace="14014824-8c68-406d-86fe-dcccc773f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14824-8c68-406d-86fe-dcccc773f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2.xml><?xml version="1.0" encoding="utf-8"?>
<ds:datastoreItem xmlns:ds="http://schemas.openxmlformats.org/officeDocument/2006/customXml" ds:itemID="{1F0E17D5-F473-447C-BFAC-35C5AEEC9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014824-8c68-406d-86fe-dcccc773fd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974530-AC96-431F-AD8D-2C022D30E692}">
  <ds:schemaRefs>
    <ds:schemaRef ds:uri="14014824-8c68-406d-86fe-dcccc773fde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4398</TotalTime>
  <Words>1433</Words>
  <Application>Microsoft Office PowerPoint</Application>
  <PresentationFormat>On-screen Show (16:9)</PresentationFormat>
  <Paragraphs>166</Paragraphs>
  <Slides>21</Slides>
  <Notes>16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Times New Roman</vt:lpstr>
      <vt:lpstr>Arial</vt:lpstr>
      <vt:lpstr>Wingdings 2</vt:lpstr>
      <vt:lpstr>Lato</vt:lpstr>
      <vt:lpstr>Monotype Corsiva</vt:lpstr>
      <vt:lpstr>Open Sans Condensed</vt:lpstr>
      <vt:lpstr>Nirmala UI Semilight</vt:lpstr>
      <vt:lpstr>Raleway</vt:lpstr>
      <vt:lpstr>Nirmala UI</vt:lpstr>
      <vt:lpstr>Calibri</vt:lpstr>
      <vt:lpstr>Antonio template</vt:lpstr>
      <vt:lpstr>Title I Annual Parent Meeting</vt:lpstr>
      <vt:lpstr>About Title I</vt:lpstr>
      <vt:lpstr>Title I Funding </vt:lpstr>
      <vt:lpstr>Pinellas Park High School is provided funds to pay for supplemental resources and programs for increased student achievement. </vt:lpstr>
      <vt:lpstr>How Title I Provides Supplemental Support at PPHS</vt:lpstr>
      <vt:lpstr>PowerPoint Presentation</vt:lpstr>
      <vt:lpstr>Title I Schoolwide Planning</vt:lpstr>
      <vt:lpstr>Parent’s Right to Know</vt:lpstr>
      <vt:lpstr>Working Together for Student Success</vt:lpstr>
      <vt:lpstr>Parent-School-Student Compact</vt:lpstr>
      <vt:lpstr>Parent and Family Engagement Plan (PFEP)</vt:lpstr>
      <vt:lpstr> We want YOU!</vt:lpstr>
      <vt:lpstr>Working Together for Student Success</vt:lpstr>
      <vt:lpstr>Accountability </vt:lpstr>
      <vt:lpstr>Visit to find district and school grades, EduData Portal</vt:lpstr>
      <vt:lpstr>Florida Standards</vt:lpstr>
      <vt:lpstr>PowerPoint Presentation</vt:lpstr>
      <vt:lpstr>Next Steps</vt:lpstr>
      <vt:lpstr>Additional Resources</vt:lpstr>
      <vt:lpstr>We appreciate your time!</vt:lpstr>
      <vt:lpstr>Please take the time to participate in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Wiggers Mary</dc:creator>
  <cp:lastModifiedBy>Patterson Brett</cp:lastModifiedBy>
  <cp:revision>78</cp:revision>
  <cp:lastPrinted>2021-07-28T13:58:00Z</cp:lastPrinted>
  <dcterms:modified xsi:type="dcterms:W3CDTF">2021-08-26T16:42:41Z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0x010100C426F2A1D279794C95913B258445B400</vt:lpwstr>
  </property>
</Properties>
</file>